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256" r:id="rId2"/>
    <p:sldId id="466" r:id="rId3"/>
    <p:sldId id="444" r:id="rId4"/>
    <p:sldId id="445" r:id="rId5"/>
    <p:sldId id="409" r:id="rId6"/>
    <p:sldId id="447" r:id="rId7"/>
    <p:sldId id="335" r:id="rId8"/>
    <p:sldId id="405" r:id="rId9"/>
    <p:sldId id="363" r:id="rId10"/>
    <p:sldId id="342" r:id="rId11"/>
    <p:sldId id="391" r:id="rId12"/>
    <p:sldId id="448" r:id="rId13"/>
    <p:sldId id="344" r:id="rId14"/>
    <p:sldId id="449" r:id="rId15"/>
    <p:sldId id="392" r:id="rId16"/>
    <p:sldId id="452" r:id="rId17"/>
    <p:sldId id="411" r:id="rId18"/>
    <p:sldId id="450" r:id="rId19"/>
    <p:sldId id="413" r:id="rId20"/>
    <p:sldId id="258" r:id="rId21"/>
    <p:sldId id="415" r:id="rId22"/>
    <p:sldId id="417" r:id="rId23"/>
    <p:sldId id="422" r:id="rId24"/>
    <p:sldId id="423" r:id="rId25"/>
    <p:sldId id="425" r:id="rId26"/>
    <p:sldId id="426" r:id="rId27"/>
    <p:sldId id="427" r:id="rId28"/>
    <p:sldId id="429" r:id="rId29"/>
    <p:sldId id="561" r:id="rId30"/>
    <p:sldId id="434" r:id="rId31"/>
    <p:sldId id="454" r:id="rId32"/>
    <p:sldId id="460" r:id="rId33"/>
    <p:sldId id="461" r:id="rId34"/>
    <p:sldId id="462" r:id="rId35"/>
    <p:sldId id="463" r:id="rId36"/>
    <p:sldId id="464" r:id="rId37"/>
    <p:sldId id="465" r:id="rId38"/>
    <p:sldId id="442" r:id="rId39"/>
    <p:sldId id="345" r:id="rId40"/>
    <p:sldId id="451" r:id="rId41"/>
    <p:sldId id="562" r:id="rId42"/>
    <p:sldId id="56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8"/>
    <p:restoredTop sz="66686"/>
  </p:normalViewPr>
  <p:slideViewPr>
    <p:cSldViewPr snapToGrid="0" snapToObjects="1">
      <p:cViewPr varScale="1">
        <p:scale>
          <a:sx n="100" d="100"/>
          <a:sy n="100" d="100"/>
        </p:scale>
        <p:origin x="208" y="168"/>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8/23/22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8/23/22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second session, on Data Visualization. </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barely scratched the surface of what you can do with </a:t>
            </a:r>
            <a:r>
              <a:rPr lang="en-US" dirty="0" err="1"/>
              <a:t>ggplots</a:t>
            </a:r>
            <a:r>
              <a:rPr lang="en-US" dirty="0"/>
              <a:t>.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ggplot</a:t>
            </a:r>
            <a:r>
              <a:rPr lang="en-US" dirty="0"/>
              <a:t> Cheat</a:t>
            </a:r>
            <a:r>
              <a:rPr lang="en-US" baseline="0" dirty="0"/>
              <a:t> Sheet which I have linked to in the Resources section of the course website is great to have on hand as you’re exploring your data. It reviews the basic template for building any plot and also lists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85629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220152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The </a:t>
            </a:r>
            <a:r>
              <a:rPr lang="en-US" i="0" dirty="0" err="1"/>
              <a:t>gtsummary</a:t>
            </a:r>
            <a:r>
              <a:rPr lang="en-US" i="0" dirty="0"/>
              <a:t> package makes it trivial to generate publication-ready tables from a tidy data. In fact, Dan Sjoberg, the creator of </a:t>
            </a:r>
            <a:r>
              <a:rPr lang="en-US" i="0" dirty="0" err="1"/>
              <a:t>gtsummary</a:t>
            </a:r>
            <a:r>
              <a:rPr lang="en-US" i="0" dirty="0"/>
              <a:t>, taught a </a:t>
            </a:r>
            <a:r>
              <a:rPr lang="en-US" i="0" dirty="0" err="1"/>
              <a:t>gtsummary</a:t>
            </a:r>
            <a:r>
              <a:rPr lang="en-US" i="0" dirty="0"/>
              <a:t> workshop at R/Medicine this morning, and if you missed it, you’ll be able to watch a replay of it when we post the recording on the website in about 2 weeks.</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93732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0389307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0215470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6019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1306750"/>
            <a:ext cx="4754880" cy="50026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2560" y="1393378"/>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377682"/>
            <a:ext cx="4754880" cy="39316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89320" y="1393378"/>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377682"/>
            <a:ext cx="4754880" cy="3931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4543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8/23/22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42132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6468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328286"/>
            <a:ext cx="9720073" cy="4981074"/>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8/23/22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7" r:id="rId8"/>
    <p:sldLayoutId id="2147483678" r:id="rId9"/>
    <p:sldLayoutId id="2147483679" r:id="rId10"/>
    <p:sldLayoutId id="2147483680" r:id="rId11"/>
    <p:sldLayoutId id="2147483674" r:id="rId12"/>
    <p:sldLayoutId id="2147483676" r:id="rId13"/>
    <p:sldLayoutId id="2147483668" r:id="rId14"/>
    <p:sldLayoutId id="2147483669" r:id="rId15"/>
    <p:sldLayoutId id="2147483670" r:id="rId16"/>
    <p:sldLayoutId id="2147483671" r:id="rId17"/>
    <p:sldLayoutId id="2147483672" r:id="rId18"/>
  </p:sldLayoutIdLst>
  <p:hf hdr="0" ftr="0" dt="0"/>
  <p:txStyles>
    <p:titleStyle>
      <a:lvl1pPr algn="ctr" defTabSz="914400" rtl="0" eaLnBrk="1" latinLnBrk="0" hangingPunct="1">
        <a:lnSpc>
          <a:spcPct val="80000"/>
        </a:lnSpc>
        <a:spcBef>
          <a:spcPct val="0"/>
        </a:spcBef>
        <a:buNone/>
        <a:defRPr sz="50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1.emf"/><Relationship Id="rId7"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26.tiff"/><Relationship Id="rId5" Type="http://schemas.openxmlformats.org/officeDocument/2006/relationships/image" Target="../media/image23.tiff"/><Relationship Id="rId4" Type="http://schemas.openxmlformats.org/officeDocument/2006/relationships/image" Target="../media/image28.png"/><Relationship Id="rId9"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hyperlink" Target="https://serialmentor.com/dataviz"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sz="7200" b="1" dirty="0"/>
              <a:t>Visualize</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Stephan Kadauke</a:t>
            </a:r>
          </a:p>
          <a:p>
            <a:r>
              <a:rPr lang="en-US" sz="2800" dirty="0"/>
              <a:t>R/</a:t>
            </a:r>
            <a:r>
              <a:rPr lang="en-US" sz="2800"/>
              <a:t>Medicine 2022</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Tree>
    <p:extLst>
      <p:ext uri="{BB962C8B-B14F-4D97-AF65-F5344CB8AC3E}">
        <p14:creationId xmlns:p14="http://schemas.microsoft.com/office/powerpoint/2010/main" val="493811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normAutofit fontScale="90000"/>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353936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36352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normAutofit fontScale="90000"/>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Tree>
    <p:extLst>
      <p:ext uri="{BB962C8B-B14F-4D97-AF65-F5344CB8AC3E}">
        <p14:creationId xmlns:p14="http://schemas.microsoft.com/office/powerpoint/2010/main" val="101821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normAutofit fontScale="90000"/>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2792723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861342"/>
          </a:xfrm>
        </p:spPr>
        <p:txBody>
          <a:bodyPr>
            <a:normAutofit fontScale="92500" lnSpcReduction="10000"/>
          </a:bodyPr>
          <a:lstStyle/>
          <a:p>
            <a:pPr marL="0" indent="0">
              <a:buNone/>
            </a:pPr>
            <a:r>
              <a:rPr lang="en-US" dirty="0"/>
              <a:t>Open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Visualize.qmd</a:t>
            </a:r>
            <a:r>
              <a:rPr lang="en-US" dirty="0"/>
              <a:t>. Work through the exercises of the section titled “Your Turn 5”.</a:t>
            </a:r>
          </a:p>
          <a:p>
            <a:pPr marL="0" indent="0">
              <a:buNone/>
            </a:pPr>
            <a:r>
              <a:rPr lang="en-US" dirty="0"/>
              <a:t>Stop when it says “Stop Here”.</a:t>
            </a:r>
          </a:p>
          <a:p>
            <a:pPr marL="0" indent="0">
              <a:buNone/>
            </a:pPr>
            <a:endParaRPr lang="en-US" dirty="0"/>
          </a:p>
          <a:p>
            <a:pPr marL="0" indent="0">
              <a:buNone/>
            </a:pP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Return to </a:t>
            </a:r>
            <a:r>
              <a:rPr lang="en-US" sz="4000" dirty="0">
                <a:solidFill>
                  <a:schemeClr val="accent2"/>
                </a:solidFill>
                <a:latin typeface="Monaco" pitchFamily="2" charset="77"/>
              </a:rPr>
              <a:t>02 - </a:t>
            </a:r>
            <a:r>
              <a:rPr lang="en-US" sz="4000" dirty="0" err="1">
                <a:solidFill>
                  <a:schemeClr val="accent2"/>
                </a:solidFill>
                <a:latin typeface="Monaco" pitchFamily="2" charset="77"/>
              </a:rPr>
              <a:t>Visualize.qmd</a:t>
            </a:r>
            <a:r>
              <a:rPr lang="en-US" dirty="0"/>
              <a:t>. Work through the exercises of the section titled “Your Turn 6.”</a:t>
            </a:r>
          </a:p>
        </p:txBody>
      </p:sp>
    </p:spTree>
    <p:extLst>
      <p:ext uri="{BB962C8B-B14F-4D97-AF65-F5344CB8AC3E}">
        <p14:creationId xmlns:p14="http://schemas.microsoft.com/office/powerpoint/2010/main" val="3738858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normAutofit fontScale="90000"/>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049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Tree>
    <p:extLst>
      <p:ext uri="{BB962C8B-B14F-4D97-AF65-F5344CB8AC3E}">
        <p14:creationId xmlns:p14="http://schemas.microsoft.com/office/powerpoint/2010/main" val="1027321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fontScale="90000"/>
          </a:bodyPr>
          <a:lstStyle/>
          <a:p>
            <a:r>
              <a:rPr lang="en-US" dirty="0"/>
              <a:t>A grammar for </a:t>
            </a:r>
            <a:r>
              <a:rPr lang="en-US" i="1" dirty="0"/>
              <a:t>tables</a:t>
            </a:r>
          </a:p>
        </p:txBody>
      </p:sp>
    </p:spTree>
    <p:extLst>
      <p:ext uri="{BB962C8B-B14F-4D97-AF65-F5344CB8AC3E}">
        <p14:creationId xmlns:p14="http://schemas.microsoft.com/office/powerpoint/2010/main" val="390748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6"/>
            <a:ext cx="9720072" cy="2172202"/>
          </a:xfrm>
        </p:spPr>
        <p:txBody>
          <a:bodyPr>
            <a:normAutofit fontScale="850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11020</TotalTime>
  <Words>4255</Words>
  <Application>Microsoft Macintosh PowerPoint</Application>
  <PresentationFormat>Widescreen</PresentationFormat>
  <Paragraphs>392</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Monaco</vt:lpstr>
      <vt:lpstr>Tw Cen MT</vt:lpstr>
      <vt:lpstr>Tw Cen MT Condensed</vt:lpstr>
      <vt:lpstr>Wingdings 3</vt:lpstr>
      <vt:lpstr>Integral</vt:lpstr>
      <vt:lpstr>Visualize</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PowerPoint Presentation</vt:lpstr>
      <vt:lpstr>2. Pick a “Geom” Function</vt:lpstr>
      <vt:lpstr>PowerPoint Presentation</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560</cp:revision>
  <cp:lastPrinted>2020-07-07T16:31:56Z</cp:lastPrinted>
  <dcterms:created xsi:type="dcterms:W3CDTF">2018-02-26T19:02:44Z</dcterms:created>
  <dcterms:modified xsi:type="dcterms:W3CDTF">2022-08-23T22:01:48Z</dcterms:modified>
</cp:coreProperties>
</file>